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2" r:id="rId2"/>
    <p:sldId id="263" r:id="rId3"/>
    <p:sldId id="256" r:id="rId4"/>
    <p:sldId id="274" r:id="rId5"/>
    <p:sldId id="258" r:id="rId6"/>
    <p:sldId id="259" r:id="rId7"/>
    <p:sldId id="260" r:id="rId8"/>
    <p:sldId id="261" r:id="rId9"/>
    <p:sldId id="272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5" r:id="rId20"/>
    <p:sldId id="276" r:id="rId21"/>
    <p:sldId id="279" r:id="rId22"/>
    <p:sldId id="277" r:id="rId23"/>
    <p:sldId id="278" r:id="rId2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7" autoAdjust="0"/>
    <p:restoredTop sz="98980" autoAdjust="0"/>
  </p:normalViewPr>
  <p:slideViewPr>
    <p:cSldViewPr snapToGrid="0" snapToObjects="1">
      <p:cViewPr>
        <p:scale>
          <a:sx n="108" d="100"/>
          <a:sy n="108" d="100"/>
        </p:scale>
        <p:origin x="-1824" y="-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A952D-E32E-684A-A5D8-C4964D316140}" type="datetimeFigureOut">
              <a:t>08/03/2017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826E5-F9D3-FF40-8F6A-CD8A5C4A092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04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78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49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762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6350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304737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5983124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199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074574" y="6285250"/>
            <a:ext cx="1069426" cy="566615"/>
          </a:xfrm>
        </p:spPr>
        <p:txBody>
          <a:bodyPr/>
          <a:lstStyle/>
          <a:p>
            <a:fld id="{1673C6B9-2F66-054A-AED7-C91DF087EF5F}" type="slidenum">
              <a:rPr lang="fr-FR" smtClean="0"/>
              <a:pPr/>
              <a:t>‹#›</a:t>
            </a:fld>
            <a:r>
              <a:rPr lang="fr-FR" smtClean="0"/>
              <a:t>/12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009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77952"/>
            <a:ext cx="8375904" cy="479213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551433"/>
            <a:ext cx="8375904" cy="4835527"/>
          </a:xfrm>
        </p:spPr>
        <p:txBody>
          <a:bodyPr/>
          <a:lstStyle>
            <a:lvl1pPr>
              <a:defRPr sz="1800" baseline="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500">
                <a:solidFill>
                  <a:schemeClr val="tx2"/>
                </a:solidFill>
              </a:defRPr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4048" y="878163"/>
            <a:ext cx="8375904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8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2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5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49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95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1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31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14C8-230F-9B4B-92C1-6BAC066596F8}" type="datetimeFigureOut">
              <a:t>08/03/2017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60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156064" y="1988955"/>
            <a:ext cx="3970688" cy="4689751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</a:rPr>
              <a:t>SOFTWARES</a:t>
            </a:r>
            <a:endParaRPr lang="fr-FR" b="1">
              <a:solidFill>
                <a:srgbClr val="000000"/>
              </a:solidFill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/>
              <a:t>LIBRARIES</a:t>
            </a:r>
            <a:endParaRPr lang="fr-FR" b="1"/>
          </a:p>
        </p:txBody>
      </p:sp>
      <p:cxnSp>
        <p:nvCxnSpPr>
          <p:cNvPr id="7" name="Connecteur droit 6"/>
          <p:cNvCxnSpPr/>
          <p:nvPr/>
        </p:nvCxnSpPr>
        <p:spPr>
          <a:xfrm>
            <a:off x="2916340" y="1606179"/>
            <a:ext cx="0" cy="4837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313765" y="2874552"/>
            <a:ext cx="44823" cy="366968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2173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69985" y="4733867"/>
            <a:ext cx="2282034" cy="17323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408856" y="4733867"/>
            <a:ext cx="1954185" cy="17323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867297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392581" y="5628986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919244" y="398464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622507" y="429067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419557" y="37474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384767" y="388177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  <a:r>
              <a:rPr lang="fr-FR" b="1" baseline="30000">
                <a:latin typeface="Arial"/>
                <a:cs typeface="Arial"/>
              </a:rPr>
              <a:t>3D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72355" y="559662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569511" y="545722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3964031" y="3573793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4206" y="2561235"/>
            <a:ext cx="790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Adoption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196750" y="39771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2887615" y="3726739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5147242" y="41468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r>
              <a:rPr lang="fr-FR" sz="1600" baseline="3000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$$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04904" y="4676663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r>
              <a:rPr lang="fr-FR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797395" y="451122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86436" y="52427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47405" y="5321564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H="1">
            <a:off x="5957295" y="4661587"/>
            <a:ext cx="144526" cy="224253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6798418" y="4345396"/>
            <a:ext cx="186109" cy="316191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705381" y="52670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01821" y="517653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937706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  <a:r>
              <a:rPr lang="fr-FR" sz="1600" i="1">
                <a:solidFill>
                  <a:schemeClr val="accent2"/>
                </a:solidFill>
              </a:rPr>
              <a:t>* </a:t>
            </a: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174536" y="52480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5455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48244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287414" y="579766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667340" y="429880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2615926" y="4266447"/>
            <a:ext cx="2758143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r>
              <a:rPr lang="fr-FR" sz="14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4" y="325249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71" name="Connecteur droit 70"/>
          <p:cNvCxnSpPr>
            <a:endCxn id="74" idx="2"/>
          </p:cNvCxnSpPr>
          <p:nvPr/>
        </p:nvCxnSpPr>
        <p:spPr>
          <a:xfrm flipV="1">
            <a:off x="3205367" y="2932751"/>
            <a:ext cx="2986744" cy="23194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V="1">
            <a:off x="6451568" y="3200199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783293" y="371268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4" name="Bouée 73"/>
          <p:cNvSpPr/>
          <p:nvPr/>
        </p:nvSpPr>
        <p:spPr>
          <a:xfrm>
            <a:off x="6192111" y="2665302"/>
            <a:ext cx="645909" cy="534897"/>
          </a:xfrm>
          <a:prstGeom prst="donut">
            <a:avLst>
              <a:gd name="adj" fmla="val 610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6451172" y="3670845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986638" y="4959285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23756" y="4661638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5251" y="545197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68398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956" y="54822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38836" y="580580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6208690" y="395663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09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73" y="985405"/>
            <a:ext cx="3499685" cy="2180921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2406002" y="3866594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</a:p>
        </p:txBody>
      </p:sp>
      <p:pic>
        <p:nvPicPr>
          <p:cNvPr id="7" name="Image 6" descr="1-s2.0-S1462901116300983-gr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16" y="985405"/>
            <a:ext cx="3180170" cy="297786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45896" y="4282701"/>
            <a:ext cx="3047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Sadrian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Each shape correspond to a specific watershed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014100" y="5663326"/>
            <a:ext cx="1164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Figure to come</a:t>
            </a:r>
            <a:endParaRPr lang="fr-FR"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92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269816"/>
            <a:ext cx="8375904" cy="359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Rios score maps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84048" y="699442"/>
            <a:ext cx="8375904" cy="2432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Baspa – Energy plantation</a:t>
            </a:r>
            <a:endParaRPr lang="en-US" dirty="0"/>
          </a:p>
        </p:txBody>
      </p:sp>
      <p:pic>
        <p:nvPicPr>
          <p:cNvPr id="4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11012" r="1509" b="26235"/>
          <a:stretch/>
        </p:blipFill>
        <p:spPr>
          <a:xfrm>
            <a:off x="1962203" y="1304623"/>
            <a:ext cx="6444819" cy="32276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5" name="Group 23"/>
          <p:cNvGrpSpPr/>
          <p:nvPr/>
        </p:nvGrpSpPr>
        <p:grpSpPr>
          <a:xfrm>
            <a:off x="579663" y="2088421"/>
            <a:ext cx="1140395" cy="1922498"/>
            <a:chOff x="579663" y="2088421"/>
            <a:chExt cx="1140395" cy="1922498"/>
          </a:xfrm>
        </p:grpSpPr>
        <p:pic>
          <p:nvPicPr>
            <p:cNvPr id="6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" t="68793" r="83730" b="1270"/>
            <a:stretch/>
          </p:blipFill>
          <p:spPr>
            <a:xfrm>
              <a:off x="579663" y="2088421"/>
              <a:ext cx="1140395" cy="1922498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7" name="TextBox 25"/>
            <p:cNvSpPr txBox="1"/>
            <p:nvPr/>
          </p:nvSpPr>
          <p:spPr>
            <a:xfrm>
              <a:off x="653580" y="2282154"/>
              <a:ext cx="671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Score</a:t>
              </a:r>
              <a:endParaRPr lang="en-US" sz="14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2131852" y="4944337"/>
            <a:ext cx="131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Ref: Sadrian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otspots_all_3_services_from_ppt_Dec_figures7d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r="57222"/>
          <a:stretch/>
        </p:blipFill>
        <p:spPr>
          <a:xfrm>
            <a:off x="5170874" y="479283"/>
            <a:ext cx="1031907" cy="2211228"/>
          </a:xfrm>
          <a:prstGeom prst="rect">
            <a:avLst/>
          </a:prstGeom>
        </p:spPr>
      </p:pic>
      <p:pic>
        <p:nvPicPr>
          <p:cNvPr id="3" name="Image 2" descr="flow_retention_top20pct_service_area_from_ppt (1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r="53469"/>
          <a:stretch/>
        </p:blipFill>
        <p:spPr>
          <a:xfrm>
            <a:off x="3492608" y="479283"/>
            <a:ext cx="1077266" cy="2211343"/>
          </a:xfrm>
          <a:prstGeom prst="rect">
            <a:avLst/>
          </a:prstGeom>
        </p:spPr>
      </p:pic>
      <p:pic>
        <p:nvPicPr>
          <p:cNvPr id="4" name="Image 3" descr="sediment_baseflow_top20pct_service_area_from_pp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/>
          <a:stretch/>
        </p:blipFill>
        <p:spPr>
          <a:xfrm>
            <a:off x="249473" y="479283"/>
            <a:ext cx="2800890" cy="221134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64870" y="12573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+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050363" y="12573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+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704580" y="125737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=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608236" y="2726357"/>
            <a:ext cx="217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latin typeface="Times New Roman"/>
                <a:cs typeface="Times New Roman"/>
              </a:rPr>
              <a:t>Select the 20% for each service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827814" y="2727046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Continuous hotspot map</a:t>
            </a:r>
          </a:p>
        </p:txBody>
      </p:sp>
      <p:pic>
        <p:nvPicPr>
          <p:cNvPr id="13" name="Image 12" descr="qui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54" y="508297"/>
            <a:ext cx="1987569" cy="221806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156431" y="2726357"/>
            <a:ext cx="190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Categorical hotspot map</a:t>
            </a: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92457" t="25680" r="-284" b="25708"/>
          <a:stretch/>
        </p:blipFill>
        <p:spPr bwMode="auto">
          <a:xfrm>
            <a:off x="8396430" y="3515420"/>
            <a:ext cx="441575" cy="1688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Image 1" descr="tod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1" b="55509"/>
          <a:stretch/>
        </p:blipFill>
        <p:spPr>
          <a:xfrm>
            <a:off x="6211157" y="440362"/>
            <a:ext cx="2932844" cy="1714915"/>
          </a:xfrm>
          <a:prstGeom prst="rect">
            <a:avLst/>
          </a:prstGeom>
        </p:spPr>
      </p:pic>
      <p:pic>
        <p:nvPicPr>
          <p:cNvPr id="3" name="Image 2" descr="sa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4503" r="4342" b="8692"/>
          <a:stretch/>
        </p:blipFill>
        <p:spPr>
          <a:xfrm>
            <a:off x="249831" y="4149845"/>
            <a:ext cx="2768964" cy="985414"/>
          </a:xfrm>
          <a:prstGeom prst="rect">
            <a:avLst/>
          </a:prstGeom>
        </p:spPr>
      </p:pic>
      <p:pic>
        <p:nvPicPr>
          <p:cNvPr id="4" name="Image 3" descr="Sadria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 t="6234" r="48754" b="7130"/>
          <a:stretch/>
        </p:blipFill>
        <p:spPr>
          <a:xfrm>
            <a:off x="127976" y="444157"/>
            <a:ext cx="2947977" cy="1686247"/>
          </a:xfrm>
          <a:prstGeom prst="rect">
            <a:avLst/>
          </a:prstGeom>
        </p:spPr>
      </p:pic>
      <p:pic>
        <p:nvPicPr>
          <p:cNvPr id="5" name="Image 4" descr="Capture d’écran 2017-01-30 à 12.09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54" y="2556778"/>
            <a:ext cx="2979926" cy="2811569"/>
          </a:xfrm>
          <a:prstGeom prst="rect">
            <a:avLst/>
          </a:prstGeom>
        </p:spPr>
      </p:pic>
      <p:pic>
        <p:nvPicPr>
          <p:cNvPr id="7" name="Image 6" descr="tod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6" r="1245" b="57139"/>
          <a:stretch/>
        </p:blipFill>
        <p:spPr>
          <a:xfrm>
            <a:off x="3149256" y="440362"/>
            <a:ext cx="2950641" cy="1690042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091" t="61452" r="66130" b="2954"/>
          <a:stretch/>
        </p:blipFill>
        <p:spPr bwMode="auto">
          <a:xfrm>
            <a:off x="6592456" y="3555768"/>
            <a:ext cx="1788344" cy="16483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1231886" y="223074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Line chart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69108" y="5368347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(d) </a:t>
            </a:r>
            <a:r>
              <a:rPr lang="fr-FR" sz="1200">
                <a:latin typeface="Times New Roman"/>
                <a:cs typeface="Times New Roman"/>
              </a:rPr>
              <a:t>Box plots and pie chart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150334" y="2230744"/>
            <a:ext cx="1447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(c) </a:t>
            </a:r>
            <a:r>
              <a:rPr lang="fr-FR" sz="1200">
                <a:latin typeface="Times New Roman"/>
                <a:cs typeface="Times New Roman"/>
              </a:rPr>
              <a:t>Tornado diagram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304369" y="2230744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Spiderplot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150334" y="5365193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(f) </a:t>
            </a:r>
            <a:r>
              <a:rPr lang="en-US" sz="1200">
                <a:latin typeface="Times New Roman"/>
                <a:cs typeface="Times New Roman"/>
              </a:rPr>
              <a:t>Pattern plot</a:t>
            </a:r>
            <a:endParaRPr lang="fr-FR" sz="1200">
              <a:latin typeface="Times New Roman"/>
              <a:cs typeface="Times New Roman"/>
            </a:endParaRPr>
          </a:p>
        </p:txBody>
      </p:sp>
      <p:pic>
        <p:nvPicPr>
          <p:cNvPr id="31" name="Image 30" descr="Capture d’écran 2017-01-30 à 12.09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2" r="80875"/>
          <a:stretch/>
        </p:blipFill>
        <p:spPr>
          <a:xfrm>
            <a:off x="3149256" y="2556778"/>
            <a:ext cx="569920" cy="428416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3719176" y="5365192"/>
            <a:ext cx="215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(e) </a:t>
            </a:r>
            <a:r>
              <a:rPr lang="fr-FR" sz="1200">
                <a:latin typeface="Times New Roman"/>
                <a:cs typeface="Times New Roman"/>
              </a:rPr>
              <a:t>Radial convergence diagram</a:t>
            </a:r>
          </a:p>
        </p:txBody>
      </p:sp>
      <p:pic>
        <p:nvPicPr>
          <p:cNvPr id="33" name="Image 32" descr="Capture d’écran 2017-01-30 à 12.09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2" r="80875"/>
          <a:stretch/>
        </p:blipFill>
        <p:spPr>
          <a:xfrm>
            <a:off x="249831" y="5028997"/>
            <a:ext cx="569920" cy="3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oastal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3" y="300822"/>
            <a:ext cx="3684108" cy="3959411"/>
          </a:xfrm>
          <a:prstGeom prst="rect">
            <a:avLst/>
          </a:prstGeom>
        </p:spPr>
      </p:pic>
      <p:pic>
        <p:nvPicPr>
          <p:cNvPr id="3" name="Image 2" descr="change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39" y="223370"/>
            <a:ext cx="1836679" cy="234257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389461" y="245224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Change map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688721" y="4260233"/>
            <a:ext cx="1124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Map matrix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865305" y="4270673"/>
            <a:ext cx="2121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(c) </a:t>
            </a:r>
            <a:r>
              <a:rPr lang="fr-FR" sz="1200">
                <a:latin typeface="Times New Roman"/>
                <a:cs typeface="Times New Roman"/>
              </a:rPr>
              <a:t>Multiple views of trade-offs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654544" y="4270673"/>
            <a:ext cx="1954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(d) </a:t>
            </a:r>
            <a:r>
              <a:rPr lang="fr-FR" sz="1200">
                <a:latin typeface="Times New Roman"/>
                <a:cs typeface="Times New Roman"/>
              </a:rPr>
              <a:t>Small multiples bar plots</a:t>
            </a:r>
          </a:p>
        </p:txBody>
      </p:sp>
      <p:pic>
        <p:nvPicPr>
          <p:cNvPr id="8" name="Image 7" descr="polask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91" y="2696400"/>
            <a:ext cx="2017059" cy="1563833"/>
          </a:xfrm>
          <a:prstGeom prst="rect">
            <a:avLst/>
          </a:prstGeom>
        </p:spPr>
      </p:pic>
      <p:pic>
        <p:nvPicPr>
          <p:cNvPr id="9" name="Image 8" descr="coastal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940" y="293625"/>
            <a:ext cx="2928471" cy="39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e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8" y="2399645"/>
            <a:ext cx="3222451" cy="2303143"/>
          </a:xfrm>
          <a:prstGeom prst="rect">
            <a:avLst/>
          </a:prstGeom>
        </p:spPr>
      </p:pic>
      <p:pic>
        <p:nvPicPr>
          <p:cNvPr id="3" name="Image 2" descr="consd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39" y="2546869"/>
            <a:ext cx="3803883" cy="14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oasta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77" y="990603"/>
            <a:ext cx="1176077" cy="2963344"/>
          </a:xfrm>
          <a:prstGeom prst="rect">
            <a:avLst/>
          </a:prstGeom>
        </p:spPr>
      </p:pic>
      <p:pic>
        <p:nvPicPr>
          <p:cNvPr id="4" name="Image 3" descr="arkem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1" y="997739"/>
            <a:ext cx="2801779" cy="29562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30736" y="4090377"/>
            <a:ext cx="19701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(a) </a:t>
            </a:r>
            <a:r>
              <a:rPr lang="en-US" sz="900">
                <a:latin typeface="Times New Roman"/>
                <a:cs typeface="Times New Roman"/>
              </a:rPr>
              <a:t>Bar plots, maps and small mutiples</a:t>
            </a:r>
            <a:endParaRPr lang="fr-FR" sz="900">
              <a:latin typeface="Times New Roman"/>
              <a:cs typeface="Times New Roman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15377" y="4090377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(b) </a:t>
            </a:r>
            <a:r>
              <a:rPr lang="en-US" sz="900">
                <a:latin typeface="Times New Roman"/>
                <a:cs typeface="Times New Roman"/>
              </a:rPr>
              <a:t>Story-telling approach</a:t>
            </a:r>
            <a:endParaRPr lang="fr-FR" sz="9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3" t="4633" b="15044"/>
          <a:stretch/>
        </p:blipFill>
        <p:spPr>
          <a:xfrm>
            <a:off x="5644715" y="606913"/>
            <a:ext cx="3005371" cy="5345270"/>
          </a:xfrm>
          <a:prstGeom prst="rect">
            <a:avLst/>
          </a:prstGeom>
        </p:spPr>
      </p:pic>
      <p:pic>
        <p:nvPicPr>
          <p:cNvPr id="4" name="Image 3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7718" r="74564" b="23697"/>
          <a:stretch/>
        </p:blipFill>
        <p:spPr>
          <a:xfrm>
            <a:off x="4658079" y="660511"/>
            <a:ext cx="1512648" cy="2707243"/>
          </a:xfrm>
          <a:prstGeom prst="rect">
            <a:avLst/>
          </a:prstGeom>
        </p:spPr>
      </p:pic>
      <p:pic>
        <p:nvPicPr>
          <p:cNvPr id="5" name="Image 4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t="17718" r="53052" b="23697"/>
          <a:stretch/>
        </p:blipFill>
        <p:spPr>
          <a:xfrm>
            <a:off x="4658080" y="3422197"/>
            <a:ext cx="1512648" cy="2804011"/>
          </a:xfrm>
          <a:prstGeom prst="rect">
            <a:avLst/>
          </a:prstGeom>
        </p:spPr>
      </p:pic>
      <p:pic>
        <p:nvPicPr>
          <p:cNvPr id="7" name="Image 6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0" t="79270" r="17943" b="15044"/>
          <a:stretch/>
        </p:blipFill>
        <p:spPr>
          <a:xfrm>
            <a:off x="6068071" y="4660277"/>
            <a:ext cx="1218572" cy="693644"/>
          </a:xfrm>
          <a:prstGeom prst="rect">
            <a:avLst/>
          </a:prstGeom>
        </p:spPr>
      </p:pic>
      <p:pic>
        <p:nvPicPr>
          <p:cNvPr id="6" name="Image 5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3" t="62147" r="17943" b="15044"/>
          <a:stretch/>
        </p:blipFill>
        <p:spPr>
          <a:xfrm>
            <a:off x="6170727" y="4512469"/>
            <a:ext cx="1364619" cy="1517882"/>
          </a:xfrm>
          <a:prstGeom prst="rect">
            <a:avLst/>
          </a:prstGeom>
        </p:spPr>
      </p:pic>
      <p:pic>
        <p:nvPicPr>
          <p:cNvPr id="8" name="Image 7" descr="Myanmar_people_dep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0" y="762000"/>
            <a:ext cx="3573910" cy="428869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950945" y="521542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</a:t>
            </a:r>
            <a:endParaRPr lang="fr-FR" sz="1200">
              <a:latin typeface="Times New Roman"/>
              <a:cs typeface="Times New Roman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372499" y="583767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</a:t>
            </a:r>
            <a:endParaRPr lang="fr-FR"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patial_correlation_jg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9" y="2491808"/>
            <a:ext cx="2244736" cy="2020659"/>
          </a:xfrm>
          <a:prstGeom prst="rect">
            <a:avLst/>
          </a:prstGeom>
        </p:spPr>
      </p:pic>
      <p:pic>
        <p:nvPicPr>
          <p:cNvPr id="7" name="Image 6" descr="combine_m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0" t="79270" r="17943" b="15044"/>
          <a:stretch/>
        </p:blipFill>
        <p:spPr>
          <a:xfrm>
            <a:off x="6068071" y="4660277"/>
            <a:ext cx="1218572" cy="693644"/>
          </a:xfrm>
          <a:prstGeom prst="rect">
            <a:avLst/>
          </a:prstGeom>
        </p:spPr>
      </p:pic>
      <p:pic>
        <p:nvPicPr>
          <p:cNvPr id="6" name="Image 5" descr="combine_m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3" t="62147" r="17943" b="15044"/>
          <a:stretch/>
        </p:blipFill>
        <p:spPr>
          <a:xfrm>
            <a:off x="6170727" y="4512469"/>
            <a:ext cx="1364619" cy="1517882"/>
          </a:xfrm>
          <a:prstGeom prst="rect">
            <a:avLst/>
          </a:prstGeom>
        </p:spPr>
      </p:pic>
      <p:pic>
        <p:nvPicPr>
          <p:cNvPr id="8" name="Image 7" descr="Myanmar_benefit-peo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02" y="1737080"/>
            <a:ext cx="2316685" cy="277538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69949" y="4526337"/>
            <a:ext cx="1438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(a) </a:t>
            </a:r>
            <a:r>
              <a:rPr lang="fr-FR" sz="900">
                <a:latin typeface="Times New Roman"/>
                <a:cs typeface="Times New Roman"/>
              </a:rPr>
              <a:t>Correlation coefficients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088718" y="4535678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(b) </a:t>
            </a:r>
            <a:r>
              <a:rPr lang="fr-FR" sz="900">
                <a:latin typeface="Times New Roman"/>
                <a:cs typeface="Times New Roman"/>
              </a:rPr>
              <a:t>Overlaying</a:t>
            </a:r>
          </a:p>
        </p:txBody>
      </p:sp>
    </p:spTree>
    <p:extLst>
      <p:ext uri="{BB962C8B-B14F-4D97-AF65-F5344CB8AC3E}">
        <p14:creationId xmlns:p14="http://schemas.microsoft.com/office/powerpoint/2010/main" val="564616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écran 2017-03-06 à 09.11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5325" y="1052594"/>
            <a:ext cx="3219742" cy="1525142"/>
          </a:xfrm>
          <a:prstGeom prst="rect">
            <a:avLst/>
          </a:prstGeom>
        </p:spPr>
      </p:pic>
      <p:pic>
        <p:nvPicPr>
          <p:cNvPr id="6" name="Image 5" descr="Capture d’écran 2017-03-06 à 09.11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519" y="1052594"/>
            <a:ext cx="3256481" cy="1599422"/>
          </a:xfrm>
          <a:prstGeom prst="rect">
            <a:avLst/>
          </a:prstGeom>
        </p:spPr>
      </p:pic>
      <p:pic>
        <p:nvPicPr>
          <p:cNvPr id="7" name="Image 6" descr="Capture d’écran 2017-03-06 à 09.11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47" y="1052594"/>
            <a:ext cx="3256481" cy="1601548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5887519" y="-1817248"/>
            <a:ext cx="75311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4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à coins arrondis 75"/>
          <p:cNvSpPr/>
          <p:nvPr/>
        </p:nvSpPr>
        <p:spPr>
          <a:xfrm>
            <a:off x="730589" y="2503902"/>
            <a:ext cx="2250262" cy="2647123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-120306" y="1988955"/>
            <a:ext cx="3970688" cy="5532452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  <a:latin typeface="PT Serif"/>
                <a:cs typeface="PT Serif"/>
              </a:rPr>
              <a:t>SOFTWARES</a:t>
            </a:r>
            <a:endParaRPr lang="fr-FR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latin typeface="PT Serif"/>
                <a:cs typeface="PT Serif"/>
              </a:rPr>
              <a:t>LIBRARIES</a:t>
            </a:r>
            <a:endParaRPr lang="fr-FR" b="1">
              <a:latin typeface="PT Serif"/>
              <a:cs typeface="PT Serif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1461464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78543" y="3994098"/>
            <a:ext cx="2008100" cy="1141713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128036" y="3994098"/>
            <a:ext cx="2243563" cy="1136459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677402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627103" y="4439091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1153766" y="279475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857029" y="310077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654079" y="25575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666639" y="354237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80913" y="4697863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182600" y="4273256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4522557" y="3303015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802229" y="33397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3162351" y="2838233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endParaRPr lang="fr-FR" sz="1600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3917077" y="283823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13462" y="3936894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endParaRPr lang="fr-FR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616104" y="378492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94994" y="450302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81927" y="4131669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939903" y="40771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10379" y="443676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732673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019267" y="4227586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355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80677" y="4084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521936" y="46077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901862" y="310891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3122109" y="3568848"/>
            <a:ext cx="1964534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6017154" y="295999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5" y="321015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221160" y="3769390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558278" y="3471743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38266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054553" y="463233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3034005" y="426050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47394" y="471449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5666875" y="345581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27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écran 2017-03-06 à 09.1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95" y="3691182"/>
            <a:ext cx="3962599" cy="2882279"/>
          </a:xfrm>
          <a:prstGeom prst="rect">
            <a:avLst/>
          </a:prstGeom>
        </p:spPr>
      </p:pic>
      <p:pic>
        <p:nvPicPr>
          <p:cNvPr id="7" name="Image 6" descr="Capture d’écran 2017-03-06 à 09.12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8" y="3140126"/>
            <a:ext cx="4374658" cy="3433335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-440574" y="-300108"/>
            <a:ext cx="75311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Capture d’écran 2017-03-06 à 09.12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" y="862450"/>
            <a:ext cx="4093619" cy="2369265"/>
          </a:xfrm>
          <a:prstGeom prst="rect">
            <a:avLst/>
          </a:prstGeom>
        </p:spPr>
      </p:pic>
      <p:pic>
        <p:nvPicPr>
          <p:cNvPr id="6" name="Image 5" descr="Capture d’écran 2017-03-06 à 09.12.3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/>
          <a:stretch/>
        </p:blipFill>
        <p:spPr>
          <a:xfrm>
            <a:off x="4780369" y="-155335"/>
            <a:ext cx="3781014" cy="32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5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369991" y="4462885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  <a:r>
              <a:rPr lang="fr-FR" sz="1200" b="1">
                <a:latin typeface="Times New Roman"/>
                <a:cs typeface="Times New Roman"/>
              </a:rPr>
              <a:t> </a:t>
            </a:r>
            <a:endParaRPr lang="fr-FR" sz="1200">
              <a:latin typeface="Times New Roman"/>
              <a:cs typeface="Times New Roman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229088" y="4462885"/>
            <a:ext cx="3613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en-US" sz="1200">
                <a:latin typeface="Times New Roman"/>
                <a:cs typeface="Times New Roman"/>
              </a:rPr>
              <a:t>Small multiples of scatterplots with trade-off curves</a:t>
            </a:r>
            <a:endParaRPr lang="fr-FR" sz="1200">
              <a:latin typeface="Times New Roman"/>
              <a:cs typeface="Times New Roman"/>
            </a:endParaRPr>
          </a:p>
        </p:txBody>
      </p:sp>
      <p:pic>
        <p:nvPicPr>
          <p:cNvPr id="6" name="Image 5" descr="Capture d’écran 2017-03-07 à 23.11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3" y="1463865"/>
            <a:ext cx="3637263" cy="215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 descr="Capture d’écran 2017-03-07 à 23.12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88" y="490157"/>
            <a:ext cx="3796538" cy="383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7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157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15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681313"/>
              </p:ext>
            </p:extLst>
          </p:nvPr>
        </p:nvGraphicFramePr>
        <p:xfrm>
          <a:off x="987216" y="599272"/>
          <a:ext cx="102984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22"/>
                <a:gridCol w="514922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27517"/>
              </p:ext>
            </p:extLst>
          </p:nvPr>
        </p:nvGraphicFramePr>
        <p:xfrm>
          <a:off x="2320885" y="599272"/>
          <a:ext cx="944281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45"/>
                <a:gridCol w="574336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35385"/>
              </p:ext>
            </p:extLst>
          </p:nvPr>
        </p:nvGraphicFramePr>
        <p:xfrm>
          <a:off x="4370302" y="599272"/>
          <a:ext cx="193487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437"/>
                <a:gridCol w="967437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51725"/>
              </p:ext>
            </p:extLst>
          </p:nvPr>
        </p:nvGraphicFramePr>
        <p:xfrm>
          <a:off x="4601882" y="3406589"/>
          <a:ext cx="972878" cy="8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0033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3120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505595" y="3644888"/>
            <a:ext cx="165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Modal portfolio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87216" y="4537598"/>
            <a:ext cx="245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Percent agreement map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46566"/>
              </p:ext>
            </p:extLst>
          </p:nvPr>
        </p:nvGraphicFramePr>
        <p:xfrm>
          <a:off x="4601882" y="4487323"/>
          <a:ext cx="972878" cy="839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1505595" y="5681240"/>
            <a:ext cx="153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Footprint map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91133"/>
              </p:ext>
            </p:extLst>
          </p:nvPr>
        </p:nvGraphicFramePr>
        <p:xfrm>
          <a:off x="4601882" y="5549542"/>
          <a:ext cx="9728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02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oral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85" y="1494521"/>
            <a:ext cx="2983915" cy="3073529"/>
          </a:xfrm>
          <a:prstGeom prst="rect">
            <a:avLst/>
          </a:prstGeom>
        </p:spPr>
      </p:pic>
      <p:pic>
        <p:nvPicPr>
          <p:cNvPr id="5" name="Image 4" descr="stream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" y="2330570"/>
            <a:ext cx="3008553" cy="2042773"/>
          </a:xfrm>
          <a:prstGeom prst="rect">
            <a:avLst/>
          </a:prstGeom>
        </p:spPr>
      </p:pic>
      <p:pic>
        <p:nvPicPr>
          <p:cNvPr id="6" name="Image 5" descr="horizon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" y="1494521"/>
            <a:ext cx="6024232" cy="43701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615716" y="4463455"/>
            <a:ext cx="198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(d) </a:t>
            </a:r>
            <a:r>
              <a:rPr lang="fr-FR" sz="1600">
                <a:latin typeface="Times New Roman"/>
                <a:cs typeface="Times New Roman"/>
              </a:rPr>
              <a:t>Temporal map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728420" y="1878272"/>
            <a:ext cx="1666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(a) </a:t>
            </a:r>
            <a:r>
              <a:rPr lang="fr-FR" sz="1600">
                <a:latin typeface="Times New Roman"/>
                <a:cs typeface="Times New Roman"/>
              </a:rPr>
              <a:t>Horizon graph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08981" y="4463455"/>
            <a:ext cx="1535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(b) </a:t>
            </a:r>
            <a:r>
              <a:rPr lang="fr-FR" sz="1600">
                <a:latin typeface="Times New Roman"/>
                <a:cs typeface="Times New Roman"/>
              </a:rPr>
              <a:t>Streamgraph</a:t>
            </a:r>
          </a:p>
        </p:txBody>
      </p:sp>
      <p:pic>
        <p:nvPicPr>
          <p:cNvPr id="3" name="Image 2" descr="su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4555"/>
          <a:stretch/>
        </p:blipFill>
        <p:spPr>
          <a:xfrm>
            <a:off x="3059787" y="2330570"/>
            <a:ext cx="3015678" cy="205441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02177" y="4478029"/>
            <a:ext cx="135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(c) </a:t>
            </a:r>
            <a:r>
              <a:rPr lang="fr-FR" sz="1600">
                <a:latin typeface="Times New Roman"/>
                <a:cs typeface="Times New Roman"/>
              </a:rPr>
              <a:t>Line graph</a:t>
            </a:r>
          </a:p>
        </p:txBody>
      </p:sp>
    </p:spTree>
    <p:extLst>
      <p:ext uri="{BB962C8B-B14F-4D97-AF65-F5344CB8AC3E}">
        <p14:creationId xmlns:p14="http://schemas.microsoft.com/office/powerpoint/2010/main" val="321233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7-01-24 à 16.1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97" y="656369"/>
            <a:ext cx="3306679" cy="30859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54248" y="3934346"/>
            <a:ext cx="1381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(a) </a:t>
            </a:r>
            <a:r>
              <a:rPr lang="en-US" baseline="30000">
                <a:latin typeface="Times New Roman"/>
                <a:cs typeface="Times New Roman"/>
              </a:rPr>
              <a:t>Modal portfolio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4" name="Image 3" descr="Capture d’écran 2017-01-24 à 16.16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88" y="656369"/>
            <a:ext cx="3491823" cy="309953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43736" y="3934346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(b) </a:t>
            </a:r>
            <a:r>
              <a:rPr lang="en-US" baseline="30000">
                <a:latin typeface="Times New Roman"/>
                <a:cs typeface="Times New Roman"/>
              </a:rPr>
              <a:t>Frequency map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9" name="Image 8" descr="Capture d’écran 2017-01-24 à 16.16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9" t="23075" b="23900"/>
          <a:stretch/>
        </p:blipFill>
        <p:spPr>
          <a:xfrm>
            <a:off x="7986575" y="709706"/>
            <a:ext cx="387274" cy="3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Dplotsoverlay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1638311"/>
            <a:ext cx="3200886" cy="1557816"/>
          </a:xfrm>
          <a:prstGeom prst="rect">
            <a:avLst/>
          </a:prstGeom>
        </p:spPr>
      </p:pic>
      <p:pic>
        <p:nvPicPr>
          <p:cNvPr id="3" name="Image 2" descr="spaguett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2" y="1638311"/>
            <a:ext cx="3421529" cy="139868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205057" y="3253189"/>
            <a:ext cx="879470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(a) </a:t>
            </a:r>
            <a:r>
              <a:rPr lang="en-US" sz="1100" baseline="30000">
                <a:latin typeface="Times New Roman"/>
                <a:cs typeface="Times New Roman"/>
              </a:rPr>
              <a:t>Spaghetti plots</a:t>
            </a:r>
            <a:endParaRPr lang="fr-FR" sz="1100">
              <a:latin typeface="Times New Roman"/>
              <a:cs typeface="Times New Roman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050714" y="3252037"/>
            <a:ext cx="877163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(b) </a:t>
            </a:r>
            <a:r>
              <a:rPr lang="en-US" sz="1100" baseline="30000">
                <a:latin typeface="Times New Roman"/>
                <a:cs typeface="Times New Roman"/>
              </a:rPr>
              <a:t>3D histograms</a:t>
            </a:r>
            <a:endParaRPr lang="fr-FR" sz="11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43551" y="3667709"/>
            <a:ext cx="525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Tableau Gathering: </a:t>
            </a:r>
          </a:p>
          <a:p>
            <a:r>
              <a:rPr lang="fr-FR"/>
              <a:t>Comapre ES model outputs (maps): </a:t>
            </a:r>
            <a:r>
              <a:rPr lang="ro-RO"/>
              <a:t>\ref{fig:coastal_2}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ortfolio_Sadria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 t="2902" r="3327" b="3495"/>
          <a:stretch/>
        </p:blipFill>
        <p:spPr>
          <a:xfrm>
            <a:off x="739293" y="900341"/>
            <a:ext cx="2900300" cy="2284027"/>
          </a:xfrm>
          <a:prstGeom prst="rect">
            <a:avLst/>
          </a:prstGeom>
        </p:spPr>
      </p:pic>
      <p:pic>
        <p:nvPicPr>
          <p:cNvPr id="3" name="Image 2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9"/>
          <a:stretch/>
        </p:blipFill>
        <p:spPr>
          <a:xfrm>
            <a:off x="3743851" y="1204305"/>
            <a:ext cx="2843431" cy="1980063"/>
          </a:xfrm>
          <a:prstGeom prst="rect">
            <a:avLst/>
          </a:prstGeom>
        </p:spPr>
      </p:pic>
      <p:pic>
        <p:nvPicPr>
          <p:cNvPr id="4" name="Image 3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5" t="49745"/>
          <a:stretch/>
        </p:blipFill>
        <p:spPr>
          <a:xfrm>
            <a:off x="6500358" y="1035814"/>
            <a:ext cx="1505399" cy="214855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20095" y="3251552"/>
            <a:ext cx="125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Portfolio map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707432" y="323467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LULC 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A portfolio map of the Nathpa Jhakri catchment [@Sadrian] A portfolio map of the Nathpa Jhakri catchment [@Sadrian]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50474" y="1797400"/>
            <a:ext cx="3314330" cy="4189417"/>
            <a:chOff x="1326529" y="1348051"/>
            <a:chExt cx="2694969" cy="31420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8" t="3317" r="11199" b="29553"/>
            <a:stretch/>
          </p:blipFill>
          <p:spPr>
            <a:xfrm>
              <a:off x="1326529" y="1348051"/>
              <a:ext cx="2694969" cy="314206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17" name="5-Point Star 16"/>
            <p:cNvSpPr/>
            <p:nvPr/>
          </p:nvSpPr>
          <p:spPr>
            <a:xfrm>
              <a:off x="2318399" y="3124997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171" y="2995172"/>
              <a:ext cx="5154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Nathpa</a:t>
              </a:r>
            </a:p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Jhakri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22953" y="3643574"/>
              <a:ext cx="59503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Wangtoo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5-Point Star 19"/>
            <p:cNvSpPr/>
            <p:nvPr/>
          </p:nvSpPr>
          <p:spPr>
            <a:xfrm>
              <a:off x="3622875" y="3520440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59755"/>
            <a:ext cx="8375904" cy="479213"/>
          </a:xfrm>
        </p:spPr>
        <p:txBody>
          <a:bodyPr/>
          <a:lstStyle/>
          <a:p>
            <a:r>
              <a:rPr lang="en-US" dirty="0" smtClean="0"/>
              <a:t>Rios activity portfolio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4048" y="932589"/>
            <a:ext cx="8375904" cy="324363"/>
          </a:xfrm>
        </p:spPr>
        <p:txBody>
          <a:bodyPr/>
          <a:lstStyle/>
          <a:p>
            <a:r>
              <a:rPr lang="en-US" dirty="0" smtClean="0"/>
              <a:t>Nathpa </a:t>
            </a:r>
            <a:r>
              <a:rPr lang="en-US" dirty="0" err="1" smtClean="0"/>
              <a:t>jhakri</a:t>
            </a:r>
            <a:r>
              <a:rPr lang="en-US" dirty="0" smtClean="0"/>
              <a:t>, 15% budget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t="75446" r="51727" b="4654"/>
          <a:stretch/>
        </p:blipFill>
        <p:spPr>
          <a:xfrm>
            <a:off x="293428" y="4166662"/>
            <a:ext cx="1658203" cy="172626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4275044" y="1797402"/>
            <a:ext cx="3356532" cy="4189416"/>
            <a:chOff x="3452884" y="54590"/>
            <a:chExt cx="4244454" cy="50889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 t="1061" r="3046"/>
            <a:stretch/>
          </p:blipFill>
          <p:spPr>
            <a:xfrm>
              <a:off x="3452884" y="54590"/>
              <a:ext cx="4244454" cy="5088909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3452884" y="2108579"/>
              <a:ext cx="627797" cy="225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47363" r="58919" b="12029"/>
          <a:stretch/>
        </p:blipFill>
        <p:spPr>
          <a:xfrm>
            <a:off x="7400705" y="1310184"/>
            <a:ext cx="1357987" cy="196528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6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t="33264" r="46885" b="-63"/>
          <a:stretch/>
        </p:blipFill>
        <p:spPr>
          <a:xfrm>
            <a:off x="7261781" y="2596725"/>
            <a:ext cx="3949166" cy="3882957"/>
          </a:xfrm>
        </p:spPr>
      </p:pic>
      <p:pic>
        <p:nvPicPr>
          <p:cNvPr id="21" name="Content Placeholder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2" t="3797" r="-1640" b="19767"/>
          <a:stretch/>
        </p:blipFill>
        <p:spPr bwMode="black">
          <a:xfrm>
            <a:off x="9362586" y="907032"/>
            <a:ext cx="3302000" cy="38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20377</TotalTime>
  <Words>647</Words>
  <Application>Microsoft Macintosh PowerPoint</Application>
  <PresentationFormat>Présentation à l'écran (4:3)</PresentationFormat>
  <Paragraphs>215</Paragraphs>
  <Slides>23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Rios activity portfolio</vt:lpstr>
      <vt:lpstr>Présentation PowerPoint</vt:lpstr>
      <vt:lpstr>Rios score maps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Charlotte Weil</dc:creator>
  <cp:lastModifiedBy>Charlotte Weil</cp:lastModifiedBy>
  <cp:revision>52</cp:revision>
  <dcterms:created xsi:type="dcterms:W3CDTF">2017-01-18T16:39:38Z</dcterms:created>
  <dcterms:modified xsi:type="dcterms:W3CDTF">2017-03-09T01:18:57Z</dcterms:modified>
</cp:coreProperties>
</file>